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mputer Says No" panose="020B0604020202020204" charset="0"/>
      <p:regular r:id="rId12"/>
    </p:embeddedFont>
    <p:embeddedFont>
      <p:font typeface="Poppins Medium" panose="020B0604020202020204" charset="0"/>
      <p:regular r:id="rId13"/>
    </p:embeddedFont>
    <p:embeddedFont>
      <p:font typeface="Poppins Light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 Bold" panose="020B0604020202020204" charset="0"/>
      <p:regular r:id="rId19"/>
    </p:embeddedFont>
    <p:embeddedFont>
      <p:font typeface="Poppi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sv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4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025018"/>
            <a:ext cx="9526432" cy="15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8"/>
              </a:lnSpc>
            </a:pPr>
            <a:r>
              <a:rPr lang="en-US" sz="14122">
                <a:solidFill>
                  <a:srgbClr val="FFFFFF"/>
                </a:solidFill>
                <a:latin typeface="Computer Says No"/>
              </a:rPr>
              <a:t>ROBOT FRAMEWORK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92024" y="8198114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BY ANISH KUMAR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rgbClr val="FFFFFF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4045" y="383029"/>
            <a:ext cx="5063770" cy="2211587"/>
          </a:xfrm>
          <a:custGeom>
            <a:avLst/>
            <a:gdLst/>
            <a:ahLst/>
            <a:cxnLst/>
            <a:rect l="l" t="t" r="r" b="b"/>
            <a:pathLst>
              <a:path w="5063770" h="2211587">
                <a:moveTo>
                  <a:pt x="0" y="0"/>
                </a:moveTo>
                <a:lnTo>
                  <a:pt x="5063770" y="0"/>
                </a:lnTo>
                <a:lnTo>
                  <a:pt x="5063770" y="2211586"/>
                </a:lnTo>
                <a:lnTo>
                  <a:pt x="0" y="2211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4632097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3103503" y="514350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0"/>
                </a:lnTo>
                <a:lnTo>
                  <a:pt x="0" y="583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400" y="2527940"/>
            <a:ext cx="15224637" cy="8230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7"/>
              </a:lnSpc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1. Introduction to Robot Framework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Brief overview of Robot Framework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"/>
              </a:rPr>
              <a:t>Key Feature of Robot framework</a:t>
            </a:r>
          </a:p>
          <a:p>
            <a:pPr>
              <a:lnSpc>
                <a:spcPts val="3647"/>
              </a:lnSpc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2. Installation of Robot Framework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Prerequisites for installation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Step-by-step installation guide</a:t>
            </a:r>
          </a:p>
          <a:p>
            <a:pPr>
              <a:lnSpc>
                <a:spcPts val="3647"/>
              </a:lnSpc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3. Project Objectives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Goals and expected outcomes of the project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Importance of using Robot Framework in achieving these objectives</a:t>
            </a:r>
          </a:p>
          <a:p>
            <a:pPr>
              <a:lnSpc>
                <a:spcPts val="3647"/>
              </a:lnSpc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4. Setting Up the Application on Localhost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Instructions for setting up the development environment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Configuration steps to run the application locally</a:t>
            </a:r>
          </a:p>
          <a:p>
            <a:pPr>
              <a:lnSpc>
                <a:spcPts val="3647"/>
              </a:lnSpc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5. Explaining the Test Cases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Overview of the test strategy and structure</a:t>
            </a:r>
          </a:p>
          <a:p>
            <a:pPr marL="562456" lvl="1" indent="-281228">
              <a:lnSpc>
                <a:spcPts val="3647"/>
              </a:lnSpc>
              <a:buFont typeface="Arial"/>
              <a:buChar char="•"/>
            </a:pPr>
            <a:r>
              <a:rPr lang="en-US" sz="2605" dirty="0">
                <a:solidFill>
                  <a:srgbClr val="FFFFFF"/>
                </a:solidFill>
                <a:latin typeface="Poppins Light"/>
              </a:rPr>
              <a:t>Detailed explanation of key test cases, including objectives and expected results</a:t>
            </a:r>
          </a:p>
          <a:p>
            <a:pPr>
              <a:lnSpc>
                <a:spcPts val="3647"/>
              </a:lnSpc>
            </a:pPr>
            <a:endParaRPr lang="en-US" sz="2605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3647"/>
              </a:lnSpc>
            </a:pPr>
            <a:endParaRPr lang="en-US" sz="2605" dirty="0">
              <a:solidFill>
                <a:srgbClr val="FFFFFF"/>
              </a:solidFill>
              <a:latin typeface="Poppins Light"/>
            </a:endParaRPr>
          </a:p>
          <a:p>
            <a:pPr>
              <a:lnSpc>
                <a:spcPts val="3647"/>
              </a:lnSpc>
            </a:pPr>
            <a:endParaRPr lang="en-US" sz="2605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43832" y="1123779"/>
            <a:ext cx="9257908" cy="1273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FFFFFF"/>
                </a:solidFill>
                <a:latin typeface="Computer Says No"/>
              </a:rPr>
              <a:t>TABLE OF 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78716" y="421925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144000" y="-281847"/>
            <a:ext cx="10765210" cy="6045984"/>
          </a:xfrm>
          <a:custGeom>
            <a:avLst/>
            <a:gdLst/>
            <a:ahLst/>
            <a:cxnLst/>
            <a:rect l="l" t="t" r="r" b="b"/>
            <a:pathLst>
              <a:path w="10765210" h="6045984">
                <a:moveTo>
                  <a:pt x="0" y="0"/>
                </a:moveTo>
                <a:lnTo>
                  <a:pt x="10765210" y="0"/>
                </a:lnTo>
                <a:lnTo>
                  <a:pt x="10765210" y="6045984"/>
                </a:lnTo>
                <a:lnTo>
                  <a:pt x="0" y="604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78720" y="876783"/>
            <a:ext cx="7242648" cy="150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FFFFFF"/>
                </a:solidFill>
                <a:latin typeface="Computer Says No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8772" y="1746585"/>
            <a:ext cx="10712768" cy="1912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3"/>
              </a:lnSpc>
            </a:pPr>
            <a:r>
              <a:rPr lang="en-US" sz="2688">
                <a:solidFill>
                  <a:srgbClr val="FFFFFF"/>
                </a:solidFill>
                <a:latin typeface="Poppins Light"/>
              </a:rPr>
              <a:t>Robot Framework is an open-source automation testing framework that provides a generic approach to acceptance testing, acceptance test-driven development (ATDD), and robotic process automation (RPA).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8667" y="4525328"/>
            <a:ext cx="6920791" cy="568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86"/>
              </a:lnSpc>
            </a:pPr>
            <a:r>
              <a:rPr lang="en-US" sz="3133">
                <a:solidFill>
                  <a:srgbClr val="FFFFFF"/>
                </a:solidFill>
                <a:latin typeface="Poppins Medium"/>
              </a:rPr>
              <a:t>Key Feture of Robot Framework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8667" y="5379196"/>
            <a:ext cx="15950311" cy="483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212" lvl="1" indent="-266106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Poppins Light"/>
              </a:rPr>
              <a:t>Keyword-Driven Approach: Allows for creating tests using high-level keywords, enhancing readability and maintainability.</a:t>
            </a:r>
          </a:p>
          <a:p>
            <a:pPr marL="532212" lvl="1" indent="-266106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Poppins Light"/>
              </a:rPr>
              <a:t>Platform Independence: Runs on Python, with support for Java (Jython) and .NET (IronPython) environments.</a:t>
            </a:r>
          </a:p>
          <a:p>
            <a:pPr marL="532212" lvl="1" indent="-266106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Poppins Light"/>
              </a:rPr>
              <a:t>Extensive Library Support: Comes with built-in libraries and a vast collection of external libraries for various testing needs (e.g., web, API, database).</a:t>
            </a:r>
          </a:p>
          <a:p>
            <a:pPr marL="532212" lvl="1" indent="-266106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Poppins Light"/>
              </a:rPr>
              <a:t>Tabular Test Data Syntax: Facilitates easy creation and understanding of test cases in a tabular format.</a:t>
            </a:r>
          </a:p>
          <a:p>
            <a:pPr marL="532212" lvl="1" indent="-266106">
              <a:lnSpc>
                <a:spcPts val="3451"/>
              </a:lnSpc>
              <a:buFont typeface="Arial"/>
              <a:buChar char="•"/>
            </a:pPr>
            <a:r>
              <a:rPr lang="en-US" sz="2465">
                <a:solidFill>
                  <a:srgbClr val="FFFFFF"/>
                </a:solidFill>
                <a:latin typeface="Poppins Light"/>
              </a:rPr>
              <a:t>Rich Reporting: Generates detailed logs and reports, providing clear insights into test execution and outcomes.</a:t>
            </a:r>
          </a:p>
          <a:p>
            <a:pPr>
              <a:lnSpc>
                <a:spcPts val="3451"/>
              </a:lnSpc>
            </a:pPr>
            <a:endParaRPr lang="en-US" sz="2465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40278" y="1028700"/>
            <a:ext cx="4557097" cy="698922"/>
            <a:chOff x="0" y="0"/>
            <a:chExt cx="1200223" cy="1840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0223" cy="184078"/>
            </a:xfrm>
            <a:custGeom>
              <a:avLst/>
              <a:gdLst/>
              <a:ahLst/>
              <a:cxnLst/>
              <a:rect l="l" t="t" r="r" b="b"/>
              <a:pathLst>
                <a:path w="1200223" h="184078">
                  <a:moveTo>
                    <a:pt x="0" y="0"/>
                  </a:moveTo>
                  <a:lnTo>
                    <a:pt x="1200223" y="0"/>
                  </a:lnTo>
                  <a:lnTo>
                    <a:pt x="1200223" y="184078"/>
                  </a:lnTo>
                  <a:lnTo>
                    <a:pt x="0" y="184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1200223" cy="288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Python Installation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14160" y="1718097"/>
            <a:ext cx="12260059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Poppins Light"/>
              </a:rPr>
              <a:t>Install Python 3.x, as it's required to run Robot Framework. Python 2 is not recommended as it has reached its end of life.</a:t>
            </a:r>
          </a:p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Poppins Light"/>
              </a:rPr>
              <a:t>Make sure to add Python to your system's PATH during installation.</a:t>
            </a:r>
          </a:p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Poppins Light"/>
              </a:rPr>
              <a:t>Download Python from the official Python website.</a:t>
            </a:r>
          </a:p>
          <a:p>
            <a:pPr>
              <a:lnSpc>
                <a:spcPts val="2999"/>
              </a:lnSpc>
            </a:pPr>
            <a:endParaRPr lang="en-US" sz="1851" dirty="0">
              <a:solidFill>
                <a:srgbClr val="FFFFFF"/>
              </a:solidFill>
              <a:latin typeface="Poppins Ligh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438843" y="3346049"/>
            <a:ext cx="4658532" cy="680410"/>
            <a:chOff x="0" y="0"/>
            <a:chExt cx="1226938" cy="1792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6938" cy="179203"/>
            </a:xfrm>
            <a:custGeom>
              <a:avLst/>
              <a:gdLst/>
              <a:ahLst/>
              <a:cxnLst/>
              <a:rect l="l" t="t" r="r" b="b"/>
              <a:pathLst>
                <a:path w="1226938" h="179203">
                  <a:moveTo>
                    <a:pt x="0" y="0"/>
                  </a:moveTo>
                  <a:lnTo>
                    <a:pt x="1226938" y="0"/>
                  </a:lnTo>
                  <a:lnTo>
                    <a:pt x="1226938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226938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>
                  <a:solidFill>
                    <a:srgbClr val="FFFFFF"/>
                  </a:solidFill>
                  <a:latin typeface="Poppins Light"/>
                </a:rPr>
                <a:t>pip (Python Package Installer):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89561" y="5645708"/>
            <a:ext cx="4658532" cy="680410"/>
            <a:chOff x="0" y="0"/>
            <a:chExt cx="1226938" cy="1792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26938" cy="179203"/>
            </a:xfrm>
            <a:custGeom>
              <a:avLst/>
              <a:gdLst/>
              <a:ahLst/>
              <a:cxnLst/>
              <a:rect l="l" t="t" r="r" b="b"/>
              <a:pathLst>
                <a:path w="1226938" h="179203">
                  <a:moveTo>
                    <a:pt x="0" y="0"/>
                  </a:moveTo>
                  <a:lnTo>
                    <a:pt x="1226938" y="0"/>
                  </a:lnTo>
                  <a:lnTo>
                    <a:pt x="1226938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26938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just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WebDriver (For Web Testing):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7992" y="8541924"/>
            <a:ext cx="16786227" cy="1283344"/>
            <a:chOff x="0" y="0"/>
            <a:chExt cx="4421064" cy="338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21064" cy="338000"/>
            </a:xfrm>
            <a:custGeom>
              <a:avLst/>
              <a:gdLst/>
              <a:ahLst/>
              <a:cxnLst/>
              <a:rect l="l" t="t" r="r" b="b"/>
              <a:pathLst>
                <a:path w="4421064" h="338000">
                  <a:moveTo>
                    <a:pt x="0" y="0"/>
                  </a:moveTo>
                  <a:lnTo>
                    <a:pt x="4421064" y="0"/>
                  </a:lnTo>
                  <a:lnTo>
                    <a:pt x="4421064" y="338000"/>
                  </a:lnTo>
                  <a:lnTo>
                    <a:pt x="0" y="33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4421064" cy="442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With Python and pip installed, you can install Robot Framework using the following pip command: pip install robotframework.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979519" y="1426856"/>
            <a:ext cx="3838386" cy="3838386"/>
          </a:xfrm>
          <a:custGeom>
            <a:avLst/>
            <a:gdLst/>
            <a:ahLst/>
            <a:cxnLst/>
            <a:rect l="l" t="t" r="r" b="b"/>
            <a:pathLst>
              <a:path w="3838386" h="3838386">
                <a:moveTo>
                  <a:pt x="0" y="0"/>
                </a:moveTo>
                <a:lnTo>
                  <a:pt x="3838386" y="0"/>
                </a:lnTo>
                <a:lnTo>
                  <a:pt x="3838386" y="3838385"/>
                </a:lnTo>
                <a:lnTo>
                  <a:pt x="0" y="3838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79519" y="5143500"/>
            <a:ext cx="3838386" cy="3517064"/>
          </a:xfrm>
          <a:custGeom>
            <a:avLst/>
            <a:gdLst/>
            <a:ahLst/>
            <a:cxnLst/>
            <a:rect l="l" t="t" r="r" b="b"/>
            <a:pathLst>
              <a:path w="3838386" h="3517064">
                <a:moveTo>
                  <a:pt x="0" y="0"/>
                </a:moveTo>
                <a:lnTo>
                  <a:pt x="3838386" y="0"/>
                </a:lnTo>
                <a:lnTo>
                  <a:pt x="3838386" y="3517064"/>
                </a:lnTo>
                <a:lnTo>
                  <a:pt x="0" y="3517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538" r="-42003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93665" y="438793"/>
            <a:ext cx="14449448" cy="751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9"/>
              </a:lnSpc>
              <a:spcBef>
                <a:spcPct val="0"/>
              </a:spcBef>
            </a:pPr>
            <a:r>
              <a:rPr lang="en-US" sz="7013">
                <a:solidFill>
                  <a:srgbClr val="FFFFFF"/>
                </a:solidFill>
                <a:latin typeface="Computer Says No"/>
              </a:rPr>
              <a:t>PREREQUISITES FOR INSTALLATION OF ROBOT FRAMEWORK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38843" y="4021465"/>
            <a:ext cx="12535376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Poppins Light"/>
              </a:rPr>
              <a:t>pip is used to install Robot Framework and its dependencies. It's usually included with your Python installation.</a:t>
            </a:r>
          </a:p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 dirty="0">
                <a:solidFill>
                  <a:srgbClr val="FFFFFF"/>
                </a:solidFill>
                <a:latin typeface="Poppins Light"/>
              </a:rPr>
              <a:t>Verify pip installation by running pip --version in your command line or terminal. If it's not installed, follow the installation guide on the official pip website.</a:t>
            </a:r>
          </a:p>
          <a:p>
            <a:pPr>
              <a:lnSpc>
                <a:spcPts val="2999"/>
              </a:lnSpc>
            </a:pPr>
            <a:endParaRPr lang="en-US" sz="1851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97468" y="6316593"/>
            <a:ext cx="12045423" cy="184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If automating web browsers, ensure to have the correct WebDriver for each browser. For example, Chrome requires ChromeDriver, and Firefox needs GeckoDriver.</a:t>
            </a:r>
          </a:p>
          <a:p>
            <a:pPr marL="399778" lvl="1" indent="-199889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WebDrivers should be placed in a directory included in your system’s PATH, or their location can be specified in your tests.</a:t>
            </a:r>
          </a:p>
          <a:p>
            <a:pPr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896476"/>
            <a:ext cx="18288000" cy="104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46"/>
              </a:lnSpc>
              <a:spcBef>
                <a:spcPct val="0"/>
              </a:spcBef>
            </a:pPr>
            <a:r>
              <a:rPr lang="en-US" sz="9786">
                <a:solidFill>
                  <a:srgbClr val="FFFFFF"/>
                </a:solidFill>
                <a:latin typeface="Computer Says No"/>
              </a:rPr>
              <a:t>GOALS AND EXPECTED OUTCOMES OF THE PROJECT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4938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252" y="5949899"/>
            <a:ext cx="3121512" cy="319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1951" dirty="0">
                <a:solidFill>
                  <a:srgbClr val="FFFFFF"/>
                </a:solidFill>
                <a:latin typeface="Poppins Light"/>
              </a:rPr>
              <a:t>I've also utilized Docker for running project images in Docker containers, and it's possible to integrate Jenkins with Docker. This can be highly beneficial for you.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474958" y="5949899"/>
            <a:ext cx="3609588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1951" dirty="0">
                <a:solidFill>
                  <a:srgbClr val="FFFFFF"/>
                </a:solidFill>
                <a:latin typeface="Poppins Light"/>
              </a:rPr>
              <a:t>I've integrated this framework with Jenkins for CI/CD. Grasping its entirety enables integration with various CI/CD tools, such as GitHub Actions, Jenkins, </a:t>
            </a:r>
            <a:r>
              <a:rPr lang="en-US" sz="1951" dirty="0" err="1" smtClean="0">
                <a:solidFill>
                  <a:srgbClr val="FFFFFF"/>
                </a:solidFill>
                <a:latin typeface="Poppins Light"/>
              </a:rPr>
              <a:t>CircleCI</a:t>
            </a:r>
            <a:r>
              <a:rPr lang="en-US" sz="1951" dirty="0">
                <a:solidFill>
                  <a:srgbClr val="FFFFFF"/>
                </a:solidFill>
                <a:latin typeface="Poppins Light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22488" y="5997644"/>
            <a:ext cx="3121512" cy="279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1951">
                <a:solidFill>
                  <a:srgbClr val="FFFFFF"/>
                </a:solidFill>
                <a:latin typeface="Poppins Light"/>
              </a:rPr>
              <a:t>I've integrated this framework with Gmail; understanding it allows for easy integration with any messaging service like Slack, Gmail, Microsoft Teams, or Jira.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2276572" y="5997644"/>
            <a:ext cx="3121512" cy="2791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1951">
                <a:solidFill>
                  <a:srgbClr val="FFFFFF"/>
                </a:solidFill>
                <a:latin typeface="Poppins Light"/>
              </a:rPr>
              <a:t>I've created a framework for banking applications; this session will help you easily create a framework and automate various types of applications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412532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7032343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1524549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6" y="0"/>
                </a:lnTo>
                <a:lnTo>
                  <a:pt x="9074406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31017" y="329353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70" y="0"/>
                </a:lnTo>
                <a:lnTo>
                  <a:pt x="1461470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860316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59" y="0"/>
                </a:lnTo>
                <a:lnTo>
                  <a:pt x="141845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559860" y="3448130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80219" y="1153629"/>
            <a:ext cx="11713256" cy="1110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FFFFFF"/>
                </a:solidFill>
                <a:latin typeface="Computer Says No"/>
              </a:rPr>
              <a:t>FRAMEWORK FOLDER STRUCTURE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4736" y="5594029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KEYWORD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31603" y="6292781"/>
            <a:ext cx="3037045" cy="2267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1605">
                <a:solidFill>
                  <a:srgbClr val="FFFFFF"/>
                </a:solidFill>
                <a:latin typeface="Poppins Bold"/>
              </a:rPr>
              <a:t>In the Keywords folder, I have created multiple Robot Framework files, each defining keywords for interacting with page elements and performing assertions.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55998" y="5578980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TEST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75809" y="5502114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GMAIL CONFIG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51023" y="6283256"/>
            <a:ext cx="3037045" cy="1407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r>
              <a:rPr lang="en-US" sz="1705" dirty="0" smtClean="0">
                <a:solidFill>
                  <a:srgbClr val="FFFFFF"/>
                </a:solidFill>
                <a:latin typeface="Poppins Bold"/>
              </a:rPr>
              <a:t>In </a:t>
            </a:r>
            <a:r>
              <a:rPr lang="en-US" sz="1705" dirty="0">
                <a:solidFill>
                  <a:srgbClr val="FFFFFF"/>
                </a:solidFill>
                <a:latin typeface="Poppins Bold"/>
              </a:rPr>
              <a:t>the Test folder, I've created a test file for each page and written scripts to validate the functionality.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09159" y="6181104"/>
            <a:ext cx="3037045" cy="323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1"/>
              </a:lnSpc>
            </a:pPr>
            <a:r>
              <a:rPr lang="en-US" sz="1605">
                <a:solidFill>
                  <a:srgbClr val="FFFFFF"/>
                </a:solidFill>
                <a:latin typeface="Poppins Bold"/>
              </a:rPr>
              <a:t>In the Gmail Configuration folder, I've created two files: the first is a Python file containing code for sending emails, and the second is a Robot Framework file where I've defined keywords for email sending.m dolor vel est fermentum, at sagittis diam.</a:t>
            </a:r>
          </a:p>
        </p:txBody>
      </p:sp>
      <p:sp>
        <p:nvSpPr>
          <p:cNvPr id="19" name="Freeform 19"/>
          <p:cNvSpPr/>
          <p:nvPr/>
        </p:nvSpPr>
        <p:spPr>
          <a:xfrm rot="-5400000">
            <a:off x="-2142695" y="506448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6" y="0"/>
                </a:lnTo>
                <a:lnTo>
                  <a:pt x="9074406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63576" y="6283256"/>
            <a:ext cx="3037045" cy="2404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</a:pPr>
            <a:endParaRPr/>
          </a:p>
          <a:p>
            <a:pPr algn="ctr">
              <a:lnSpc>
                <a:spcPts val="2763"/>
              </a:lnSpc>
            </a:pPr>
            <a:r>
              <a:rPr lang="en-US" sz="1705">
                <a:solidFill>
                  <a:srgbClr val="FFFFFF"/>
                </a:solidFill>
                <a:latin typeface="Poppins Bold"/>
              </a:rPr>
              <a:t>In the PageObject folder, I've created files for every page I wanted to automate, storing each page's locators and other page objects.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0625" y="56045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PAGEOBJECT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05702" y="3293539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14351" y="2766591"/>
            <a:ext cx="7382884" cy="464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FFFFFF"/>
                </a:solidFill>
                <a:latin typeface="Computer Says No"/>
              </a:rPr>
              <a:t>PROJECT SETUP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1092" y="1925609"/>
            <a:ext cx="2790630" cy="2790630"/>
          </a:xfrm>
          <a:custGeom>
            <a:avLst/>
            <a:gdLst/>
            <a:ahLst/>
            <a:cxnLst/>
            <a:rect l="l" t="t" r="r" b="b"/>
            <a:pathLst>
              <a:path w="2790630" h="2790630">
                <a:moveTo>
                  <a:pt x="0" y="0"/>
                </a:moveTo>
                <a:lnTo>
                  <a:pt x="2790630" y="0"/>
                </a:lnTo>
                <a:lnTo>
                  <a:pt x="2790630" y="2790631"/>
                </a:lnTo>
                <a:lnTo>
                  <a:pt x="0" y="2790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86922" y="3456764"/>
            <a:ext cx="2796326" cy="2796326"/>
          </a:xfrm>
          <a:custGeom>
            <a:avLst/>
            <a:gdLst/>
            <a:ahLst/>
            <a:cxnLst/>
            <a:rect l="l" t="t" r="r" b="b"/>
            <a:pathLst>
              <a:path w="2796326" h="2796326">
                <a:moveTo>
                  <a:pt x="0" y="0"/>
                </a:moveTo>
                <a:lnTo>
                  <a:pt x="2796326" y="0"/>
                </a:lnTo>
                <a:lnTo>
                  <a:pt x="2796326" y="2796325"/>
                </a:lnTo>
                <a:lnTo>
                  <a:pt x="0" y="2796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1092" y="5023710"/>
            <a:ext cx="2790630" cy="2790630"/>
          </a:xfrm>
          <a:custGeom>
            <a:avLst/>
            <a:gdLst/>
            <a:ahLst/>
            <a:cxnLst/>
            <a:rect l="l" t="t" r="r" b="b"/>
            <a:pathLst>
              <a:path w="2790630" h="2790630">
                <a:moveTo>
                  <a:pt x="0" y="0"/>
                </a:moveTo>
                <a:lnTo>
                  <a:pt x="2790630" y="0"/>
                </a:lnTo>
                <a:lnTo>
                  <a:pt x="2790630" y="2790630"/>
                </a:lnTo>
                <a:lnTo>
                  <a:pt x="0" y="2790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261" y="3384086"/>
            <a:ext cx="2851661" cy="2851661"/>
          </a:xfrm>
          <a:custGeom>
            <a:avLst/>
            <a:gdLst/>
            <a:ahLst/>
            <a:cxnLst/>
            <a:rect l="l" t="t" r="r" b="b"/>
            <a:pathLst>
              <a:path w="2851661" h="2851661">
                <a:moveTo>
                  <a:pt x="0" y="0"/>
                </a:moveTo>
                <a:lnTo>
                  <a:pt x="2851661" y="0"/>
                </a:lnTo>
                <a:lnTo>
                  <a:pt x="2851661" y="2851661"/>
                </a:lnTo>
                <a:lnTo>
                  <a:pt x="0" y="28516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900191" y="-3935015"/>
            <a:ext cx="7800381" cy="6821864"/>
          </a:xfrm>
          <a:custGeom>
            <a:avLst/>
            <a:gdLst/>
            <a:ahLst/>
            <a:cxnLst/>
            <a:rect l="l" t="t" r="r" b="b"/>
            <a:pathLst>
              <a:path w="7800381" h="6821864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73653" y="2337723"/>
            <a:ext cx="1826538" cy="1826538"/>
          </a:xfrm>
          <a:custGeom>
            <a:avLst/>
            <a:gdLst/>
            <a:ahLst/>
            <a:cxnLst/>
            <a:rect l="l" t="t" r="r" b="b"/>
            <a:pathLst>
              <a:path w="1826538" h="1826538">
                <a:moveTo>
                  <a:pt x="0" y="0"/>
                </a:moveTo>
                <a:lnTo>
                  <a:pt x="1826538" y="0"/>
                </a:lnTo>
                <a:lnTo>
                  <a:pt x="1826538" y="1826537"/>
                </a:lnTo>
                <a:lnTo>
                  <a:pt x="0" y="182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3685" y="3973839"/>
            <a:ext cx="2334812" cy="1685633"/>
          </a:xfrm>
          <a:custGeom>
            <a:avLst/>
            <a:gdLst/>
            <a:ahLst/>
            <a:cxnLst/>
            <a:rect l="l" t="t" r="r" b="b"/>
            <a:pathLst>
              <a:path w="2334812" h="1685633">
                <a:moveTo>
                  <a:pt x="0" y="0"/>
                </a:moveTo>
                <a:lnTo>
                  <a:pt x="2334813" y="0"/>
                </a:lnTo>
                <a:lnTo>
                  <a:pt x="2334813" y="1685634"/>
                </a:lnTo>
                <a:lnTo>
                  <a:pt x="0" y="16856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683" r="-1768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86922" y="3902966"/>
            <a:ext cx="2909858" cy="1634242"/>
          </a:xfrm>
          <a:custGeom>
            <a:avLst/>
            <a:gdLst/>
            <a:ahLst/>
            <a:cxnLst/>
            <a:rect l="l" t="t" r="r" b="b"/>
            <a:pathLst>
              <a:path w="2909858" h="1634242">
                <a:moveTo>
                  <a:pt x="0" y="0"/>
                </a:moveTo>
                <a:lnTo>
                  <a:pt x="2909858" y="0"/>
                </a:lnTo>
                <a:lnTo>
                  <a:pt x="2909858" y="1634242"/>
                </a:lnTo>
                <a:lnTo>
                  <a:pt x="0" y="16342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06019" y="5405385"/>
            <a:ext cx="2094172" cy="1478136"/>
          </a:xfrm>
          <a:custGeom>
            <a:avLst/>
            <a:gdLst/>
            <a:ahLst/>
            <a:cxnLst/>
            <a:rect l="l" t="t" r="r" b="b"/>
            <a:pathLst>
              <a:path w="2094172" h="1478136">
                <a:moveTo>
                  <a:pt x="0" y="0"/>
                </a:moveTo>
                <a:lnTo>
                  <a:pt x="2094172" y="0"/>
                </a:lnTo>
                <a:lnTo>
                  <a:pt x="2094172" y="1478136"/>
                </a:lnTo>
                <a:lnTo>
                  <a:pt x="0" y="14781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1334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896780" y="683830"/>
            <a:ext cx="7185610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DOWNLOAD AND INSTALL XAMPP: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83248" y="1189337"/>
            <a:ext cx="11180534" cy="206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8316" lvl="1" indent="-184158">
              <a:lnSpc>
                <a:spcPts val="2763"/>
              </a:lnSpc>
              <a:buFont typeface="Arial"/>
              <a:buChar char="•"/>
            </a:pPr>
            <a:r>
              <a:rPr lang="en-US" sz="1705">
                <a:solidFill>
                  <a:srgbClr val="FFFFFF"/>
                </a:solidFill>
                <a:latin typeface="Poppins Light"/>
              </a:rPr>
              <a:t>Visit the Apache Friends website and download the XAMPP installer for your operating system (Windows, Linux, or MacOS).</a:t>
            </a:r>
          </a:p>
          <a:p>
            <a:pPr marL="368316" lvl="1" indent="-184158">
              <a:lnSpc>
                <a:spcPts val="2763"/>
              </a:lnSpc>
              <a:buFont typeface="Arial"/>
              <a:buChar char="•"/>
            </a:pPr>
            <a:r>
              <a:rPr lang="en-US" sz="1705">
                <a:solidFill>
                  <a:srgbClr val="FFFFFF"/>
                </a:solidFill>
                <a:latin typeface="Poppins Light"/>
              </a:rPr>
              <a:t>Run the installer. During installation, you can choose which components to install. For a basic setup, Apache, MySQL, and PHP are essential.</a:t>
            </a:r>
          </a:p>
          <a:p>
            <a:pPr marL="368316" lvl="1" indent="-184158">
              <a:lnSpc>
                <a:spcPts val="2763"/>
              </a:lnSpc>
              <a:buFont typeface="Arial"/>
              <a:buChar char="•"/>
            </a:pPr>
            <a:r>
              <a:rPr lang="en-US" sz="1705">
                <a:solidFill>
                  <a:srgbClr val="FFFFFF"/>
                </a:solidFill>
                <a:latin typeface="Poppins Light"/>
              </a:rPr>
              <a:t>Follow the on-screen instructions to complete the installation.</a:t>
            </a:r>
          </a:p>
          <a:p>
            <a:pPr>
              <a:lnSpc>
                <a:spcPts val="2763"/>
              </a:lnSpc>
            </a:pPr>
            <a:endParaRPr lang="en-US" sz="17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96780" y="3153549"/>
            <a:ext cx="10420343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START THE APACHE AND MYSQL SERVICES:CY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96780" y="3689745"/>
            <a:ext cx="12360061" cy="213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674" lvl="1" indent="-227337">
              <a:lnSpc>
                <a:spcPts val="3411"/>
              </a:lnSpc>
              <a:buFont typeface="Arial"/>
              <a:buChar char="•"/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Open the XAMPP Control Panel, which you can find in your Start Menu or Applications folder, depending on your OS.</a:t>
            </a:r>
          </a:p>
          <a:p>
            <a:pPr marL="454674" lvl="1" indent="-227337">
              <a:lnSpc>
                <a:spcPts val="3411"/>
              </a:lnSpc>
              <a:buFont typeface="Arial"/>
              <a:buChar char="•"/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Start the Apache and MySQL modules by clicking the 'Start' buttons next to each service.</a:t>
            </a:r>
          </a:p>
          <a:p>
            <a:pPr>
              <a:lnSpc>
                <a:spcPts val="3411"/>
              </a:lnSpc>
            </a:pPr>
            <a:r>
              <a:rPr lang="en-US" sz="2105">
                <a:solidFill>
                  <a:srgbClr val="FFFFFF"/>
                </a:solidFill>
                <a:latin typeface="Poppins Light"/>
              </a:rPr>
              <a:t>, at sagittis diam.</a:t>
            </a:r>
          </a:p>
          <a:p>
            <a:pPr>
              <a:lnSpc>
                <a:spcPts val="3411"/>
              </a:lnSpc>
            </a:pPr>
            <a:endParaRPr lang="en-US" sz="2105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83248" y="5880108"/>
            <a:ext cx="7741865" cy="670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FFFFFF"/>
                </a:solidFill>
                <a:latin typeface="Computer Says No"/>
              </a:rPr>
              <a:t>CREATE A PROJECT DIRECTORY: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96780" y="6455549"/>
            <a:ext cx="11264927" cy="233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1495" lvl="1" indent="-205748">
              <a:lnSpc>
                <a:spcPts val="3087"/>
              </a:lnSpc>
              <a:buFont typeface="Arial"/>
              <a:buChar char="•"/>
            </a:pPr>
            <a:r>
              <a:rPr lang="en-US" sz="1905">
                <a:solidFill>
                  <a:srgbClr val="FFFFFF"/>
                </a:solidFill>
                <a:latin typeface="Poppins Light"/>
              </a:rPr>
              <a:t>Navigate to the htdocs directory in your XAMPP installation folder. By default, this is C:\xampp\htdocs on Windows, or /Applications/XAMPP/htdocs on MacOS.</a:t>
            </a:r>
          </a:p>
          <a:p>
            <a:pPr marL="411495" lvl="1" indent="-205748">
              <a:lnSpc>
                <a:spcPts val="3087"/>
              </a:lnSpc>
              <a:buFont typeface="Arial"/>
              <a:buChar char="•"/>
            </a:pPr>
            <a:r>
              <a:rPr lang="en-US" sz="1905">
                <a:solidFill>
                  <a:srgbClr val="FFFFFF"/>
                </a:solidFill>
                <a:latin typeface="Poppins Light"/>
              </a:rPr>
              <a:t>Create a new directory for your project within htdocs. This directory name will be used in the URL to access your project.</a:t>
            </a:r>
          </a:p>
          <a:p>
            <a:pPr>
              <a:lnSpc>
                <a:spcPts val="3087"/>
              </a:lnSpc>
            </a:pPr>
            <a:r>
              <a:rPr lang="en-US" sz="1905">
                <a:solidFill>
                  <a:srgbClr val="FFFFFF"/>
                </a:solidFill>
                <a:latin typeface="Poppins Light"/>
              </a:rPr>
              <a:t>       agittis diam.</a:t>
            </a:r>
          </a:p>
          <a:p>
            <a:pPr>
              <a:lnSpc>
                <a:spcPts val="3087"/>
              </a:lnSpc>
            </a:pPr>
            <a:endParaRPr lang="en-US" sz="1905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94310"/>
            <a:ext cx="8024223" cy="8418435"/>
            <a:chOff x="0" y="0"/>
            <a:chExt cx="14646441" cy="153659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46441" cy="15365988"/>
            </a:xfrm>
            <a:custGeom>
              <a:avLst/>
              <a:gdLst/>
              <a:ahLst/>
              <a:cxnLst/>
              <a:rect l="l" t="t" r="r" b="b"/>
              <a:pathLst>
                <a:path w="14646441" h="15365988">
                  <a:moveTo>
                    <a:pt x="14646441" y="1138"/>
                  </a:moveTo>
                  <a:cubicBezTo>
                    <a:pt x="14639508" y="30542"/>
                    <a:pt x="14633226" y="59946"/>
                    <a:pt x="14625642" y="89161"/>
                  </a:cubicBezTo>
                  <a:cubicBezTo>
                    <a:pt x="14462939" y="725237"/>
                    <a:pt x="14300017" y="1361123"/>
                    <a:pt x="14137312" y="1997199"/>
                  </a:cubicBezTo>
                  <a:cubicBezTo>
                    <a:pt x="13896831" y="2937749"/>
                    <a:pt x="13656999" y="3878299"/>
                    <a:pt x="13416299" y="4818660"/>
                  </a:cubicBezTo>
                  <a:cubicBezTo>
                    <a:pt x="13120571" y="5973575"/>
                    <a:pt x="12823977" y="7128301"/>
                    <a:pt x="12528248" y="8283216"/>
                  </a:cubicBezTo>
                  <a:cubicBezTo>
                    <a:pt x="12273467" y="9278210"/>
                    <a:pt x="12019120" y="10273205"/>
                    <a:pt x="11764556" y="11268390"/>
                  </a:cubicBezTo>
                  <a:cubicBezTo>
                    <a:pt x="11540972" y="12142545"/>
                    <a:pt x="11317822" y="13016509"/>
                    <a:pt x="11093807" y="13890473"/>
                  </a:cubicBezTo>
                  <a:cubicBezTo>
                    <a:pt x="10967931" y="14381995"/>
                    <a:pt x="10840975" y="14873328"/>
                    <a:pt x="10714451" y="15364848"/>
                  </a:cubicBezTo>
                  <a:cubicBezTo>
                    <a:pt x="7163765" y="15364848"/>
                    <a:pt x="3613297" y="15364659"/>
                    <a:pt x="62828" y="15365988"/>
                  </a:cubicBezTo>
                  <a:cubicBezTo>
                    <a:pt x="11482" y="15365988"/>
                    <a:pt x="0" y="15355934"/>
                    <a:pt x="0" y="15310783"/>
                  </a:cubicBezTo>
                  <a:cubicBezTo>
                    <a:pt x="1300" y="10225591"/>
                    <a:pt x="1300" y="5140397"/>
                    <a:pt x="0" y="55204"/>
                  </a:cubicBezTo>
                  <a:cubicBezTo>
                    <a:pt x="0" y="10054"/>
                    <a:pt x="11482" y="0"/>
                    <a:pt x="62829" y="0"/>
                  </a:cubicBezTo>
                  <a:cubicBezTo>
                    <a:pt x="4924033" y="1138"/>
                    <a:pt x="9785237" y="1138"/>
                    <a:pt x="14646441" y="1138"/>
                  </a:cubicBezTo>
                  <a:close/>
                </a:path>
              </a:pathLst>
            </a:custGeom>
            <a:blipFill>
              <a:blip r:embed="rId2"/>
              <a:stretch>
                <a:fillRect l="-49763" r="-4976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6334728" y="800642"/>
            <a:ext cx="12980278" cy="105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19"/>
              </a:lnSpc>
              <a:spcBef>
                <a:spcPct val="0"/>
              </a:spcBef>
            </a:pPr>
            <a:r>
              <a:rPr lang="en-US" sz="9888">
                <a:solidFill>
                  <a:srgbClr val="FFFFFF"/>
                </a:solidFill>
                <a:latin typeface="Computer Says No"/>
              </a:rPr>
              <a:t>UI TESTCASES AND API TESTCASES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24223" y="1587631"/>
            <a:ext cx="10263777" cy="6258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84"/>
              </a:lnSpc>
            </a:pPr>
            <a:r>
              <a:rPr lang="en-US" sz="3755" dirty="0">
                <a:solidFill>
                  <a:srgbClr val="FFFFFF"/>
                </a:solidFill>
                <a:latin typeface="Poppins Light"/>
              </a:rPr>
              <a:t>I've created 21 functional test cases for validating the UI functionality of the banking application and written ten API test cases. In total, this framework includes around 31 test cases. I am providing a link to the test case document for further inspection if you're interested.</a:t>
            </a:r>
          </a:p>
          <a:p>
            <a:pPr>
              <a:lnSpc>
                <a:spcPts val="6084"/>
              </a:lnSpc>
            </a:pPr>
            <a:endParaRPr lang="en-US" sz="3755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4063602" y="7055450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909</Words>
  <Application>Microsoft Office PowerPoint</Application>
  <PresentationFormat>Custom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Computer Says No</vt:lpstr>
      <vt:lpstr>Poppins Medium</vt:lpstr>
      <vt:lpstr>Poppins Light</vt:lpstr>
      <vt:lpstr>Calibri</vt:lpstr>
      <vt:lpstr>Poppins 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 Document For Testrigor</dc:title>
  <cp:lastModifiedBy>ABD</cp:lastModifiedBy>
  <cp:revision>4</cp:revision>
  <dcterms:created xsi:type="dcterms:W3CDTF">2006-08-16T00:00:00Z</dcterms:created>
  <dcterms:modified xsi:type="dcterms:W3CDTF">2024-03-21T06:34:22Z</dcterms:modified>
  <dc:identifier>DAF_anm1BUM</dc:identifier>
</cp:coreProperties>
</file>